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Extra Bold"/>
      <p:regular r:id="rId17"/>
    </p:embeddedFont>
    <p:embeddedFont>
      <p:font typeface="Arimo"/>
      <p:regular r:id="rId18"/>
    </p:embeddedFont>
    <p:embeddedFont>
      <p:font typeface="Arimo"/>
      <p:regular r:id="rId19"/>
    </p:embeddedFont>
    <p:embeddedFont>
      <p:font typeface="Arim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22088"/>
            <a:ext cx="7556421" cy="1956435"/>
          </a:xfrm>
          <a:prstGeom prst="rect">
            <a:avLst/>
          </a:prstGeom>
          <a:noFill/>
          <a:ln/>
        </p:spPr>
        <p:txBody>
          <a:bodyPr wrap="square" lIns="0" tIns="0" rIns="0" bIns="0" rtlCol="0" anchor="t"/>
          <a:lstStyle/>
          <a:p>
            <a:pPr indent="0" marL="0">
              <a:lnSpc>
                <a:spcPts val="7700"/>
              </a:lnSpc>
              <a:buNone/>
            </a:pPr>
            <a:r>
              <a:rPr lang="en-US" sz="6150" b="1" dirty="0">
                <a:solidFill>
                  <a:srgbClr val="231971"/>
                </a:solidFill>
                <a:latin typeface="Outfit Extra Bold" pitchFamily="34" charset="0"/>
                <a:ea typeface="Outfit Extra Bold" pitchFamily="34" charset="-122"/>
                <a:cs typeface="Outfit Extra Bold" pitchFamily="34" charset="-120"/>
              </a:rPr>
              <a:t>Memory Organization</a:t>
            </a:r>
            <a:endParaRPr lang="en-US" sz="6150" dirty="0"/>
          </a:p>
        </p:txBody>
      </p:sp>
      <p:sp>
        <p:nvSpPr>
          <p:cNvPr id="4" name="Text 1"/>
          <p:cNvSpPr/>
          <p:nvPr/>
        </p:nvSpPr>
        <p:spPr>
          <a:xfrm>
            <a:off x="6280190" y="4718685"/>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Memory is crucial for computer operations, storing data and instructions for quick access. It's organized into different types, each with its unique characteristics and purpose.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94967"/>
          </a:xfrm>
          <a:prstGeom prst="rect">
            <a:avLst/>
          </a:prstGeom>
        </p:spPr>
      </p:pic>
      <p:sp>
        <p:nvSpPr>
          <p:cNvPr id="3" name="Text 0"/>
          <p:cNvSpPr/>
          <p:nvPr/>
        </p:nvSpPr>
        <p:spPr>
          <a:xfrm>
            <a:off x="726519" y="3329940"/>
            <a:ext cx="7146012" cy="648653"/>
          </a:xfrm>
          <a:prstGeom prst="rect">
            <a:avLst/>
          </a:prstGeom>
          <a:noFill/>
          <a:ln/>
        </p:spPr>
        <p:txBody>
          <a:bodyPr wrap="none" lIns="0" tIns="0" rIns="0" bIns="0" rtlCol="0" anchor="t"/>
          <a:lstStyle/>
          <a:p>
            <a:pPr indent="0" marL="0">
              <a:lnSpc>
                <a:spcPts val="5100"/>
              </a:lnSpc>
              <a:buNone/>
            </a:pPr>
            <a:r>
              <a:rPr lang="en-US" sz="4050" b="1" dirty="0">
                <a:solidFill>
                  <a:srgbClr val="231971"/>
                </a:solidFill>
                <a:latin typeface="Outfit Extra Bold" pitchFamily="34" charset="0"/>
                <a:ea typeface="Outfit Extra Bold" pitchFamily="34" charset="-122"/>
                <a:cs typeface="Outfit Extra Bold" pitchFamily="34" charset="-120"/>
              </a:rPr>
              <a:t>Trends in Memory Technology</a:t>
            </a:r>
            <a:endParaRPr lang="en-US" sz="4050" dirty="0"/>
          </a:p>
        </p:txBody>
      </p:sp>
      <p:sp>
        <p:nvSpPr>
          <p:cNvPr id="4" name="Shape 1"/>
          <p:cNvSpPr/>
          <p:nvPr/>
        </p:nvSpPr>
        <p:spPr>
          <a:xfrm>
            <a:off x="726519" y="4289941"/>
            <a:ext cx="4254103" cy="3204567"/>
          </a:xfrm>
          <a:prstGeom prst="roundRect">
            <a:avLst>
              <a:gd name="adj" fmla="val 2721"/>
            </a:avLst>
          </a:prstGeom>
          <a:solidFill>
            <a:srgbClr val="E9E6FA"/>
          </a:solidFill>
          <a:ln w="7620">
            <a:solidFill>
              <a:srgbClr val="BDB8DF"/>
            </a:solidFill>
            <a:prstDash val="solid"/>
          </a:ln>
        </p:spPr>
      </p:sp>
      <p:sp>
        <p:nvSpPr>
          <p:cNvPr id="5" name="Text 2"/>
          <p:cNvSpPr/>
          <p:nvPr/>
        </p:nvSpPr>
        <p:spPr>
          <a:xfrm>
            <a:off x="941665" y="4505087"/>
            <a:ext cx="2594967" cy="324445"/>
          </a:xfrm>
          <a:prstGeom prst="rect">
            <a:avLst/>
          </a:prstGeom>
          <a:noFill/>
          <a:ln/>
        </p:spPr>
        <p:txBody>
          <a:bodyPr wrap="none" lIns="0" tIns="0" rIns="0" bIns="0" rtlCol="0" anchor="t"/>
          <a:lstStyle/>
          <a:p>
            <a:pPr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Non-Volatile RAM</a:t>
            </a:r>
            <a:endParaRPr lang="en-US" sz="2000" dirty="0"/>
          </a:p>
        </p:txBody>
      </p:sp>
      <p:sp>
        <p:nvSpPr>
          <p:cNvPr id="6" name="Text 3"/>
          <p:cNvSpPr/>
          <p:nvPr/>
        </p:nvSpPr>
        <p:spPr>
          <a:xfrm>
            <a:off x="941665" y="4954072"/>
            <a:ext cx="3823811" cy="2325291"/>
          </a:xfrm>
          <a:prstGeom prst="rect">
            <a:avLst/>
          </a:prstGeom>
          <a:noFill/>
          <a:ln/>
        </p:spPr>
        <p:txBody>
          <a:bodyPr wrap="squar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Non-volatile RAM (NVRAM) retains data even when power is off, offering the performance of DRAM with the persistence of flash memory. This technology promises to revolutionize computer systems by eliminating the need for separate storage devices.</a:t>
            </a:r>
            <a:endParaRPr lang="en-US" sz="1600" dirty="0"/>
          </a:p>
        </p:txBody>
      </p:sp>
      <p:sp>
        <p:nvSpPr>
          <p:cNvPr id="7" name="Shape 4"/>
          <p:cNvSpPr/>
          <p:nvPr/>
        </p:nvSpPr>
        <p:spPr>
          <a:xfrm>
            <a:off x="5188148" y="4289941"/>
            <a:ext cx="4254103" cy="3204567"/>
          </a:xfrm>
          <a:prstGeom prst="roundRect">
            <a:avLst>
              <a:gd name="adj" fmla="val 2721"/>
            </a:avLst>
          </a:prstGeom>
          <a:solidFill>
            <a:srgbClr val="E9E6FA"/>
          </a:solidFill>
          <a:ln w="7620">
            <a:solidFill>
              <a:srgbClr val="BDB8DF"/>
            </a:solidFill>
            <a:prstDash val="solid"/>
          </a:ln>
        </p:spPr>
      </p:sp>
      <p:sp>
        <p:nvSpPr>
          <p:cNvPr id="8" name="Text 5"/>
          <p:cNvSpPr/>
          <p:nvPr/>
        </p:nvSpPr>
        <p:spPr>
          <a:xfrm>
            <a:off x="5403294" y="4505087"/>
            <a:ext cx="2594967" cy="324445"/>
          </a:xfrm>
          <a:prstGeom prst="rect">
            <a:avLst/>
          </a:prstGeom>
          <a:noFill/>
          <a:ln/>
        </p:spPr>
        <p:txBody>
          <a:bodyPr wrap="none" lIns="0" tIns="0" rIns="0" bIns="0" rtlCol="0" anchor="t"/>
          <a:lstStyle/>
          <a:p>
            <a:pPr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3D NAND Flash</a:t>
            </a:r>
            <a:endParaRPr lang="en-US" sz="2000" dirty="0"/>
          </a:p>
        </p:txBody>
      </p:sp>
      <p:sp>
        <p:nvSpPr>
          <p:cNvPr id="9" name="Text 6"/>
          <p:cNvSpPr/>
          <p:nvPr/>
        </p:nvSpPr>
        <p:spPr>
          <a:xfrm>
            <a:off x="5403294" y="4954072"/>
            <a:ext cx="3823811" cy="2325291"/>
          </a:xfrm>
          <a:prstGeom prst="rect">
            <a:avLst/>
          </a:prstGeom>
          <a:noFill/>
          <a:ln/>
        </p:spPr>
        <p:txBody>
          <a:bodyPr wrap="squar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3D NAND flash memory uses vertical stacking of memory cells, increasing storage density and performance. This technology enables smaller and more efficient storage devices, paving the way for larger capacity and faster data access.</a:t>
            </a:r>
            <a:endParaRPr lang="en-US" sz="1600" dirty="0"/>
          </a:p>
        </p:txBody>
      </p:sp>
      <p:sp>
        <p:nvSpPr>
          <p:cNvPr id="10" name="Shape 7"/>
          <p:cNvSpPr/>
          <p:nvPr/>
        </p:nvSpPr>
        <p:spPr>
          <a:xfrm>
            <a:off x="9649778" y="4289941"/>
            <a:ext cx="4254103" cy="3204567"/>
          </a:xfrm>
          <a:prstGeom prst="roundRect">
            <a:avLst>
              <a:gd name="adj" fmla="val 2721"/>
            </a:avLst>
          </a:prstGeom>
          <a:solidFill>
            <a:srgbClr val="E9E6FA"/>
          </a:solidFill>
          <a:ln w="7620">
            <a:solidFill>
              <a:srgbClr val="BDB8DF"/>
            </a:solidFill>
            <a:prstDash val="solid"/>
          </a:ln>
        </p:spPr>
      </p:sp>
      <p:sp>
        <p:nvSpPr>
          <p:cNvPr id="11" name="Text 8"/>
          <p:cNvSpPr/>
          <p:nvPr/>
        </p:nvSpPr>
        <p:spPr>
          <a:xfrm>
            <a:off x="9864923" y="4505087"/>
            <a:ext cx="2594967" cy="324445"/>
          </a:xfrm>
          <a:prstGeom prst="rect">
            <a:avLst/>
          </a:prstGeom>
          <a:noFill/>
          <a:ln/>
        </p:spPr>
        <p:txBody>
          <a:bodyPr wrap="none" lIns="0" tIns="0" rIns="0" bIns="0" rtlCol="0" anchor="t"/>
          <a:lstStyle/>
          <a:p>
            <a:pPr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Optical Memory</a:t>
            </a:r>
            <a:endParaRPr lang="en-US" sz="2000" dirty="0"/>
          </a:p>
        </p:txBody>
      </p:sp>
      <p:sp>
        <p:nvSpPr>
          <p:cNvPr id="12" name="Text 9"/>
          <p:cNvSpPr/>
          <p:nvPr/>
        </p:nvSpPr>
        <p:spPr>
          <a:xfrm>
            <a:off x="9864923" y="4954072"/>
            <a:ext cx="3823811" cy="1993106"/>
          </a:xfrm>
          <a:prstGeom prst="rect">
            <a:avLst/>
          </a:prstGeom>
          <a:noFill/>
          <a:ln/>
        </p:spPr>
        <p:txBody>
          <a:bodyPr wrap="square" lIns="0" tIns="0" rIns="0" bIns="0" rtlCol="0" anchor="t"/>
          <a:lstStyle/>
          <a:p>
            <a:pPr indent="0" marL="0">
              <a:lnSpc>
                <a:spcPts val="2600"/>
              </a:lnSpc>
              <a:buNone/>
            </a:pPr>
            <a:r>
              <a:rPr lang="en-US" sz="1600" dirty="0">
                <a:solidFill>
                  <a:srgbClr val="2A2742"/>
                </a:solidFill>
                <a:latin typeface="Arimo" pitchFamily="34" charset="0"/>
                <a:ea typeface="Arimo" pitchFamily="34" charset="-122"/>
                <a:cs typeface="Arimo" pitchFamily="34" charset="-120"/>
              </a:rPr>
              <a:t>Optical memory technologies, such as holographic storage, offer massive storage capacity with fast data access speeds. These advancements hold the potential for ultra-high density storage solutions.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98232"/>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Main Memory</a:t>
            </a:r>
            <a:endParaRPr lang="en-US" sz="4450" dirty="0"/>
          </a:p>
        </p:txBody>
      </p:sp>
      <p:sp>
        <p:nvSpPr>
          <p:cNvPr id="4" name="Shape 1"/>
          <p:cNvSpPr/>
          <p:nvPr/>
        </p:nvSpPr>
        <p:spPr>
          <a:xfrm>
            <a:off x="793790" y="2402324"/>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2487335"/>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240232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Structure</a:t>
            </a:r>
            <a:endParaRPr lang="en-US" sz="2200" dirty="0"/>
          </a:p>
        </p:txBody>
      </p:sp>
      <p:sp>
        <p:nvSpPr>
          <p:cNvPr id="7" name="Text 4"/>
          <p:cNvSpPr/>
          <p:nvPr/>
        </p:nvSpPr>
        <p:spPr>
          <a:xfrm>
            <a:off x="1530906" y="2892743"/>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Main memory, commonly referred to as RAM (Random Access Memory), is a type of volatile memory that stores data and instructions actively used by the CPU.</a:t>
            </a:r>
            <a:endParaRPr lang="en-US" sz="1750" dirty="0"/>
          </a:p>
        </p:txBody>
      </p:sp>
      <p:sp>
        <p:nvSpPr>
          <p:cNvPr id="8" name="Shape 5"/>
          <p:cNvSpPr/>
          <p:nvPr/>
        </p:nvSpPr>
        <p:spPr>
          <a:xfrm>
            <a:off x="4685467" y="2402324"/>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4842629" y="2487335"/>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422583" y="240232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Types</a:t>
            </a:r>
            <a:endParaRPr lang="en-US" sz="2200" dirty="0"/>
          </a:p>
        </p:txBody>
      </p:sp>
      <p:sp>
        <p:nvSpPr>
          <p:cNvPr id="11" name="Text 8"/>
          <p:cNvSpPr/>
          <p:nvPr/>
        </p:nvSpPr>
        <p:spPr>
          <a:xfrm>
            <a:off x="5422583" y="2892743"/>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There are various types of RAM, including DRAM (Dynamic RAM) and SRAM (Static RAM), each offering different performance and cost trade-offs.</a:t>
            </a:r>
            <a:endParaRPr lang="en-US" sz="1750" dirty="0"/>
          </a:p>
        </p:txBody>
      </p:sp>
      <p:sp>
        <p:nvSpPr>
          <p:cNvPr id="12" name="Shape 9"/>
          <p:cNvSpPr/>
          <p:nvPr/>
        </p:nvSpPr>
        <p:spPr>
          <a:xfrm>
            <a:off x="793790" y="5552123"/>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952143" y="5637133"/>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530906" y="555212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Characteristics</a:t>
            </a:r>
            <a:endParaRPr lang="en-US" sz="2200" dirty="0"/>
          </a:p>
        </p:txBody>
      </p:sp>
      <p:sp>
        <p:nvSpPr>
          <p:cNvPr id="15" name="Text 12"/>
          <p:cNvSpPr/>
          <p:nvPr/>
        </p:nvSpPr>
        <p:spPr>
          <a:xfrm>
            <a:off x="1530906" y="6042541"/>
            <a:ext cx="6819305"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Main memory is characterized by its fast access speed, volatile nature (data is lost when power is off), and direct addressing capability.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Auxiliary Memory</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Magnetic Storage</a:t>
            </a:r>
            <a:endParaRPr lang="en-US" sz="2200" dirty="0"/>
          </a:p>
        </p:txBody>
      </p:sp>
      <p:sp>
        <p:nvSpPr>
          <p:cNvPr id="4" name="Text 2"/>
          <p:cNvSpPr/>
          <p:nvPr/>
        </p:nvSpPr>
        <p:spPr>
          <a:xfrm>
            <a:off x="793790" y="4033957"/>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Magnetic storage devices, such as hard disk drives (HDDs), utilize magnetic fields to record data on rotating platters. HDDs are typically slower but offer higher storage capacity and lower cost per byte compared to other forms of storage.</a:t>
            </a:r>
            <a:endParaRPr lang="en-US" sz="1750" dirty="0"/>
          </a:p>
        </p:txBody>
      </p:sp>
      <p:sp>
        <p:nvSpPr>
          <p:cNvPr id="5" name="Text 3"/>
          <p:cNvSpPr/>
          <p:nvPr/>
        </p:nvSpPr>
        <p:spPr>
          <a:xfrm>
            <a:off x="7599521"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Optical Storage</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Optical storage devices, like CDs and DVDs, use lasers to read and write data on a reflective surface. They offer moderate storage capacity, portability, and durability, though access speeds are generally slower compared to magnetic storage.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59017"/>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Associative Memory</a:t>
            </a:r>
            <a:endParaRPr lang="en-US" sz="4450" dirty="0"/>
          </a:p>
        </p:txBody>
      </p:sp>
      <p:sp>
        <p:nvSpPr>
          <p:cNvPr id="4" name="Shape 1"/>
          <p:cNvSpPr/>
          <p:nvPr/>
        </p:nvSpPr>
        <p:spPr>
          <a:xfrm>
            <a:off x="6280190" y="2707958"/>
            <a:ext cx="3664863" cy="3862507"/>
          </a:xfrm>
          <a:prstGeom prst="roundRect">
            <a:avLst>
              <a:gd name="adj" fmla="val 2599"/>
            </a:avLst>
          </a:prstGeom>
          <a:solidFill>
            <a:srgbClr val="E9E6FA"/>
          </a:solidFill>
          <a:ln w="7620">
            <a:solidFill>
              <a:srgbClr val="BDB8DF"/>
            </a:solidFill>
            <a:prstDash val="solid"/>
          </a:ln>
        </p:spPr>
      </p:sp>
      <p:sp>
        <p:nvSpPr>
          <p:cNvPr id="5" name="Text 2"/>
          <p:cNvSpPr/>
          <p:nvPr/>
        </p:nvSpPr>
        <p:spPr>
          <a:xfrm>
            <a:off x="6514624" y="294239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Functionality</a:t>
            </a:r>
            <a:endParaRPr lang="en-US" sz="2200" dirty="0"/>
          </a:p>
        </p:txBody>
      </p:sp>
      <p:sp>
        <p:nvSpPr>
          <p:cNvPr id="6" name="Text 3"/>
          <p:cNvSpPr/>
          <p:nvPr/>
        </p:nvSpPr>
        <p:spPr>
          <a:xfrm>
            <a:off x="6514624" y="3432810"/>
            <a:ext cx="3195995" cy="290322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Associative memory, also known as content-addressable memory, allows direct access to data based on its content rather than its address. It performs parallel searches, finding all matching data items simultaneously.</a:t>
            </a:r>
            <a:endParaRPr lang="en-US" sz="1750" dirty="0"/>
          </a:p>
        </p:txBody>
      </p:sp>
      <p:sp>
        <p:nvSpPr>
          <p:cNvPr id="7" name="Shape 4"/>
          <p:cNvSpPr/>
          <p:nvPr/>
        </p:nvSpPr>
        <p:spPr>
          <a:xfrm>
            <a:off x="10171867" y="2707958"/>
            <a:ext cx="3664863" cy="3862507"/>
          </a:xfrm>
          <a:prstGeom prst="roundRect">
            <a:avLst>
              <a:gd name="adj" fmla="val 2599"/>
            </a:avLst>
          </a:prstGeom>
          <a:solidFill>
            <a:srgbClr val="E9E6FA"/>
          </a:solidFill>
          <a:ln w="7620">
            <a:solidFill>
              <a:srgbClr val="BDB8DF"/>
            </a:solidFill>
            <a:prstDash val="solid"/>
          </a:ln>
        </p:spPr>
      </p:sp>
      <p:sp>
        <p:nvSpPr>
          <p:cNvPr id="8" name="Text 5"/>
          <p:cNvSpPr/>
          <p:nvPr/>
        </p:nvSpPr>
        <p:spPr>
          <a:xfrm>
            <a:off x="10406301" y="294239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Applications</a:t>
            </a:r>
            <a:endParaRPr lang="en-US" sz="2200" dirty="0"/>
          </a:p>
        </p:txBody>
      </p:sp>
      <p:sp>
        <p:nvSpPr>
          <p:cNvPr id="9" name="Text 6"/>
          <p:cNvSpPr/>
          <p:nvPr/>
        </p:nvSpPr>
        <p:spPr>
          <a:xfrm>
            <a:off x="10406301" y="3432810"/>
            <a:ext cx="3195995" cy="290322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Associative memory finds applications in databases, pattern recognition, and high-speed lookup tables. It's well-suited for tasks that require fast searching and retrieval of specific data based on its content.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1207"/>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Cache Memory</a:t>
            </a:r>
            <a:endParaRPr lang="en-US" sz="4450" dirty="0"/>
          </a:p>
        </p:txBody>
      </p:sp>
      <p:sp>
        <p:nvSpPr>
          <p:cNvPr id="4" name="Shape 1"/>
          <p:cNvSpPr/>
          <p:nvPr/>
        </p:nvSpPr>
        <p:spPr>
          <a:xfrm>
            <a:off x="1118711" y="2130147"/>
            <a:ext cx="30480" cy="5018127"/>
          </a:xfrm>
          <a:prstGeom prst="roundRect">
            <a:avLst>
              <a:gd name="adj" fmla="val 312558"/>
            </a:avLst>
          </a:prstGeom>
          <a:solidFill>
            <a:srgbClr val="BDB8DF"/>
          </a:solidFill>
          <a:ln/>
        </p:spPr>
      </p:sp>
      <p:sp>
        <p:nvSpPr>
          <p:cNvPr id="5" name="Shape 2"/>
          <p:cNvSpPr/>
          <p:nvPr/>
        </p:nvSpPr>
        <p:spPr>
          <a:xfrm>
            <a:off x="1358622" y="2625209"/>
            <a:ext cx="793790" cy="30480"/>
          </a:xfrm>
          <a:prstGeom prst="roundRect">
            <a:avLst>
              <a:gd name="adj" fmla="val 312558"/>
            </a:avLst>
          </a:prstGeom>
          <a:solidFill>
            <a:srgbClr val="BDB8DF"/>
          </a:solidFill>
          <a:ln/>
        </p:spPr>
      </p:sp>
      <p:sp>
        <p:nvSpPr>
          <p:cNvPr id="6" name="Shape 3"/>
          <p:cNvSpPr/>
          <p:nvPr/>
        </p:nvSpPr>
        <p:spPr>
          <a:xfrm>
            <a:off x="878800" y="2385298"/>
            <a:ext cx="510302" cy="510302"/>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1067514" y="2470309"/>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8" name="Text 5"/>
          <p:cNvSpPr/>
          <p:nvPr/>
        </p:nvSpPr>
        <p:spPr>
          <a:xfrm>
            <a:off x="2381488" y="235696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Levels</a:t>
            </a:r>
            <a:endParaRPr lang="en-US" sz="2200" dirty="0"/>
          </a:p>
        </p:txBody>
      </p:sp>
      <p:sp>
        <p:nvSpPr>
          <p:cNvPr id="9" name="Text 6"/>
          <p:cNvSpPr/>
          <p:nvPr/>
        </p:nvSpPr>
        <p:spPr>
          <a:xfrm>
            <a:off x="2381488" y="2847380"/>
            <a:ext cx="5968722"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Cache memory is a small, fast memory that stores frequently accessed data from main memory. It's organized in levels (L1, L2, L3), with each level providing faster access but smaller capacity.</a:t>
            </a:r>
            <a:endParaRPr lang="en-US" sz="1750" dirty="0"/>
          </a:p>
        </p:txBody>
      </p:sp>
      <p:sp>
        <p:nvSpPr>
          <p:cNvPr id="10" name="Shape 7"/>
          <p:cNvSpPr/>
          <p:nvPr/>
        </p:nvSpPr>
        <p:spPr>
          <a:xfrm>
            <a:off x="1358622" y="5247680"/>
            <a:ext cx="793790" cy="30480"/>
          </a:xfrm>
          <a:prstGeom prst="roundRect">
            <a:avLst>
              <a:gd name="adj" fmla="val 312558"/>
            </a:avLst>
          </a:prstGeom>
          <a:solidFill>
            <a:srgbClr val="BDB8DF"/>
          </a:solidFill>
          <a:ln/>
        </p:spPr>
      </p:sp>
      <p:sp>
        <p:nvSpPr>
          <p:cNvPr id="11" name="Shape 8"/>
          <p:cNvSpPr/>
          <p:nvPr/>
        </p:nvSpPr>
        <p:spPr>
          <a:xfrm>
            <a:off x="878800" y="5007769"/>
            <a:ext cx="510302" cy="510302"/>
          </a:xfrm>
          <a:prstGeom prst="roundRect">
            <a:avLst>
              <a:gd name="adj" fmla="val 18669"/>
            </a:avLst>
          </a:prstGeom>
          <a:solidFill>
            <a:srgbClr val="E9E6FA"/>
          </a:solidFill>
          <a:ln w="7620">
            <a:solidFill>
              <a:srgbClr val="BDB8DF"/>
            </a:solidFill>
            <a:prstDash val="solid"/>
          </a:ln>
        </p:spPr>
      </p:sp>
      <p:sp>
        <p:nvSpPr>
          <p:cNvPr id="12" name="Text 9"/>
          <p:cNvSpPr/>
          <p:nvPr/>
        </p:nvSpPr>
        <p:spPr>
          <a:xfrm>
            <a:off x="1035963" y="5092779"/>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3" name="Text 10"/>
          <p:cNvSpPr/>
          <p:nvPr/>
        </p:nvSpPr>
        <p:spPr>
          <a:xfrm>
            <a:off x="2381488" y="49794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Replacement Policies</a:t>
            </a:r>
            <a:endParaRPr lang="en-US" sz="2200" dirty="0"/>
          </a:p>
        </p:txBody>
      </p:sp>
      <p:sp>
        <p:nvSpPr>
          <p:cNvPr id="14" name="Text 11"/>
          <p:cNvSpPr/>
          <p:nvPr/>
        </p:nvSpPr>
        <p:spPr>
          <a:xfrm>
            <a:off x="2381488" y="5469850"/>
            <a:ext cx="5968722"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When the cache is full, a replacement policy determines which data to evict to make room for new data. Common policies include LRU (Least Recently Used) and FIFO (First-In, First-Out).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6993" y="608648"/>
            <a:ext cx="5050274" cy="631269"/>
          </a:xfrm>
          <a:prstGeom prst="rect">
            <a:avLst/>
          </a:prstGeom>
          <a:noFill/>
          <a:ln/>
        </p:spPr>
        <p:txBody>
          <a:bodyPr wrap="none" lIns="0" tIns="0" rIns="0" bIns="0" rtlCol="0" anchor="t"/>
          <a:lstStyle/>
          <a:p>
            <a:pPr indent="0" marL="0">
              <a:lnSpc>
                <a:spcPts val="4950"/>
              </a:lnSpc>
              <a:buNone/>
            </a:pPr>
            <a:r>
              <a:rPr lang="en-US" sz="3950" b="1" dirty="0">
                <a:solidFill>
                  <a:srgbClr val="231971"/>
                </a:solidFill>
                <a:latin typeface="Outfit Extra Bold" pitchFamily="34" charset="0"/>
                <a:ea typeface="Outfit Extra Bold" pitchFamily="34" charset="-122"/>
                <a:cs typeface="Outfit Extra Bold" pitchFamily="34" charset="-120"/>
              </a:rPr>
              <a:t>Virtual Memory</a:t>
            </a:r>
            <a:endParaRPr lang="en-US" sz="3950" dirty="0"/>
          </a:p>
        </p:txBody>
      </p:sp>
      <p:pic>
        <p:nvPicPr>
          <p:cNvPr id="4" name="Image 1" descr="preencoded.png">    </p:cNvPr>
          <p:cNvPicPr>
            <a:picLocks noChangeAspect="1"/>
          </p:cNvPicPr>
          <p:nvPr/>
        </p:nvPicPr>
        <p:blipFill>
          <a:blip r:embed="rId2"/>
          <a:stretch>
            <a:fillRect/>
          </a:stretch>
        </p:blipFill>
        <p:spPr>
          <a:xfrm>
            <a:off x="706993" y="1542931"/>
            <a:ext cx="1010007" cy="2133719"/>
          </a:xfrm>
          <a:prstGeom prst="rect">
            <a:avLst/>
          </a:prstGeom>
        </p:spPr>
      </p:pic>
      <p:sp>
        <p:nvSpPr>
          <p:cNvPr id="5" name="Text 1"/>
          <p:cNvSpPr/>
          <p:nvPr/>
        </p:nvSpPr>
        <p:spPr>
          <a:xfrm>
            <a:off x="2020014" y="1744861"/>
            <a:ext cx="2525078" cy="315635"/>
          </a:xfrm>
          <a:prstGeom prst="rect">
            <a:avLst/>
          </a:prstGeom>
          <a:noFill/>
          <a:ln/>
        </p:spPr>
        <p:txBody>
          <a:bodyPr wrap="none" lIns="0" tIns="0" rIns="0" bIns="0" rtlCol="0" anchor="t"/>
          <a:lstStyle/>
          <a:p>
            <a:pPr algn="l"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Paging</a:t>
            </a:r>
            <a:endParaRPr lang="en-US" sz="1950" dirty="0"/>
          </a:p>
        </p:txBody>
      </p:sp>
      <p:sp>
        <p:nvSpPr>
          <p:cNvPr id="6" name="Text 2"/>
          <p:cNvSpPr/>
          <p:nvPr/>
        </p:nvSpPr>
        <p:spPr>
          <a:xfrm>
            <a:off x="2020014" y="2181701"/>
            <a:ext cx="6416993" cy="1293019"/>
          </a:xfrm>
          <a:prstGeom prst="rect">
            <a:avLst/>
          </a:prstGeom>
          <a:noFill/>
          <a:ln/>
        </p:spPr>
        <p:txBody>
          <a:bodyPr wrap="square" lIns="0" tIns="0" rIns="0" bIns="0" rtlCol="0" anchor="t"/>
          <a:lstStyle/>
          <a:p>
            <a:pPr algn="l" indent="0" marL="0">
              <a:lnSpc>
                <a:spcPts val="2500"/>
              </a:lnSpc>
              <a:buNone/>
            </a:pPr>
            <a:r>
              <a:rPr lang="en-US" sz="1550" dirty="0">
                <a:solidFill>
                  <a:srgbClr val="2A2742"/>
                </a:solidFill>
                <a:latin typeface="Arimo" pitchFamily="34" charset="0"/>
                <a:ea typeface="Arimo" pitchFamily="34" charset="-122"/>
                <a:cs typeface="Arimo" pitchFamily="34" charset="-120"/>
              </a:rPr>
              <a:t>Paging divides the virtual memory into fixed-size units called pages. Physical memory is also divided into equal-sized frames. When a process accesses data, the virtual address is translated to a physical address using a page table.</a:t>
            </a:r>
            <a:endParaRPr lang="en-US" sz="1550" dirty="0"/>
          </a:p>
        </p:txBody>
      </p:sp>
      <p:pic>
        <p:nvPicPr>
          <p:cNvPr id="7" name="Image 2" descr="preencoded.png">    </p:cNvPr>
          <p:cNvPicPr>
            <a:picLocks noChangeAspect="1"/>
          </p:cNvPicPr>
          <p:nvPr/>
        </p:nvPicPr>
        <p:blipFill>
          <a:blip r:embed="rId3"/>
          <a:stretch>
            <a:fillRect/>
          </a:stretch>
        </p:blipFill>
        <p:spPr>
          <a:xfrm>
            <a:off x="706993" y="3676650"/>
            <a:ext cx="1010007" cy="2133719"/>
          </a:xfrm>
          <a:prstGeom prst="rect">
            <a:avLst/>
          </a:prstGeom>
        </p:spPr>
      </p:pic>
      <p:sp>
        <p:nvSpPr>
          <p:cNvPr id="8" name="Text 3"/>
          <p:cNvSpPr/>
          <p:nvPr/>
        </p:nvSpPr>
        <p:spPr>
          <a:xfrm>
            <a:off x="2020014" y="3878580"/>
            <a:ext cx="2525078" cy="315635"/>
          </a:xfrm>
          <a:prstGeom prst="rect">
            <a:avLst/>
          </a:prstGeom>
          <a:noFill/>
          <a:ln/>
        </p:spPr>
        <p:txBody>
          <a:bodyPr wrap="none" lIns="0" tIns="0" rIns="0" bIns="0" rtlCol="0" anchor="t"/>
          <a:lstStyle/>
          <a:p>
            <a:pPr algn="l"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Segmentation</a:t>
            </a:r>
            <a:endParaRPr lang="en-US" sz="1950" dirty="0"/>
          </a:p>
        </p:txBody>
      </p:sp>
      <p:sp>
        <p:nvSpPr>
          <p:cNvPr id="9" name="Text 4"/>
          <p:cNvSpPr/>
          <p:nvPr/>
        </p:nvSpPr>
        <p:spPr>
          <a:xfrm>
            <a:off x="2020014" y="4315420"/>
            <a:ext cx="6416993" cy="1293019"/>
          </a:xfrm>
          <a:prstGeom prst="rect">
            <a:avLst/>
          </a:prstGeom>
          <a:noFill/>
          <a:ln/>
        </p:spPr>
        <p:txBody>
          <a:bodyPr wrap="square" lIns="0" tIns="0" rIns="0" bIns="0" rtlCol="0" anchor="t"/>
          <a:lstStyle/>
          <a:p>
            <a:pPr algn="l" indent="0" marL="0">
              <a:lnSpc>
                <a:spcPts val="2500"/>
              </a:lnSpc>
              <a:buNone/>
            </a:pPr>
            <a:r>
              <a:rPr lang="en-US" sz="1550" dirty="0">
                <a:solidFill>
                  <a:srgbClr val="2A2742"/>
                </a:solidFill>
                <a:latin typeface="Arimo" pitchFamily="34" charset="0"/>
                <a:ea typeface="Arimo" pitchFamily="34" charset="-122"/>
                <a:cs typeface="Arimo" pitchFamily="34" charset="-120"/>
              </a:rPr>
              <a:t>Segmentation allows dividing a process's virtual memory into logical units called segments. These segments are of varying sizes and correspond to program modules or data structures. This approach enhances memory protection and sharing capabilities.</a:t>
            </a:r>
            <a:endParaRPr lang="en-US" sz="1550" dirty="0"/>
          </a:p>
        </p:txBody>
      </p:sp>
      <p:pic>
        <p:nvPicPr>
          <p:cNvPr id="10" name="Image 3" descr="preencoded.png">    </p:cNvPr>
          <p:cNvPicPr>
            <a:picLocks noChangeAspect="1"/>
          </p:cNvPicPr>
          <p:nvPr/>
        </p:nvPicPr>
        <p:blipFill>
          <a:blip r:embed="rId4"/>
          <a:stretch>
            <a:fillRect/>
          </a:stretch>
        </p:blipFill>
        <p:spPr>
          <a:xfrm>
            <a:off x="706993" y="5810369"/>
            <a:ext cx="1010007" cy="1810464"/>
          </a:xfrm>
          <a:prstGeom prst="rect">
            <a:avLst/>
          </a:prstGeom>
        </p:spPr>
      </p:pic>
      <p:sp>
        <p:nvSpPr>
          <p:cNvPr id="11" name="Text 5"/>
          <p:cNvSpPr/>
          <p:nvPr/>
        </p:nvSpPr>
        <p:spPr>
          <a:xfrm>
            <a:off x="2020014" y="6012299"/>
            <a:ext cx="2525078" cy="315635"/>
          </a:xfrm>
          <a:prstGeom prst="rect">
            <a:avLst/>
          </a:prstGeom>
          <a:noFill/>
          <a:ln/>
        </p:spPr>
        <p:txBody>
          <a:bodyPr wrap="none" lIns="0" tIns="0" rIns="0" bIns="0" rtlCol="0" anchor="t"/>
          <a:lstStyle/>
          <a:p>
            <a:pPr algn="l" indent="0" marL="0">
              <a:lnSpc>
                <a:spcPts val="2450"/>
              </a:lnSpc>
              <a:buNone/>
            </a:pPr>
            <a:r>
              <a:rPr lang="en-US" sz="1950" b="1" dirty="0">
                <a:solidFill>
                  <a:srgbClr val="2A2742"/>
                </a:solidFill>
                <a:latin typeface="Outfit Extra Bold" pitchFamily="34" charset="0"/>
                <a:ea typeface="Outfit Extra Bold" pitchFamily="34" charset="-122"/>
                <a:cs typeface="Outfit Extra Bold" pitchFamily="34" charset="-120"/>
              </a:rPr>
              <a:t>Demand Paging</a:t>
            </a:r>
            <a:endParaRPr lang="en-US" sz="1950" dirty="0"/>
          </a:p>
        </p:txBody>
      </p:sp>
      <p:sp>
        <p:nvSpPr>
          <p:cNvPr id="12" name="Text 6"/>
          <p:cNvSpPr/>
          <p:nvPr/>
        </p:nvSpPr>
        <p:spPr>
          <a:xfrm>
            <a:off x="2020014" y="6449139"/>
            <a:ext cx="6416993" cy="969764"/>
          </a:xfrm>
          <a:prstGeom prst="rect">
            <a:avLst/>
          </a:prstGeom>
          <a:noFill/>
          <a:ln/>
        </p:spPr>
        <p:txBody>
          <a:bodyPr wrap="square" lIns="0" tIns="0" rIns="0" bIns="0" rtlCol="0" anchor="t"/>
          <a:lstStyle/>
          <a:p>
            <a:pPr algn="l" indent="0" marL="0">
              <a:lnSpc>
                <a:spcPts val="2500"/>
              </a:lnSpc>
              <a:buNone/>
            </a:pPr>
            <a:r>
              <a:rPr lang="en-US" sz="1550" dirty="0">
                <a:solidFill>
                  <a:srgbClr val="2A2742"/>
                </a:solidFill>
                <a:latin typeface="Arimo" pitchFamily="34" charset="0"/>
                <a:ea typeface="Arimo" pitchFamily="34" charset="-122"/>
                <a:cs typeface="Arimo" pitchFamily="34" charset="-120"/>
              </a:rPr>
              <a:t>Demand paging is a technique that brings pages into memory only when they are needed. This approach reduces the memory footprint of processes, enabling multiple processes to run concurrently.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99629"/>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Memory Hierarchy</a:t>
            </a:r>
            <a:endParaRPr lang="en-US" sz="4450" dirty="0"/>
          </a:p>
        </p:txBody>
      </p:sp>
      <p:sp>
        <p:nvSpPr>
          <p:cNvPr id="4" name="Shape 1"/>
          <p:cNvSpPr/>
          <p:nvPr/>
        </p:nvSpPr>
        <p:spPr>
          <a:xfrm>
            <a:off x="793790" y="4748570"/>
            <a:ext cx="13042821" cy="2616518"/>
          </a:xfrm>
          <a:prstGeom prst="roundRect">
            <a:avLst>
              <a:gd name="adj" fmla="val 3641"/>
            </a:avLst>
          </a:prstGeom>
          <a:noFill/>
          <a:ln w="7620">
            <a:solidFill>
              <a:srgbClr val="000000">
                <a:alpha val="8000"/>
              </a:srgbClr>
            </a:solidFill>
            <a:prstDash val="solid"/>
          </a:ln>
        </p:spPr>
      </p:sp>
      <p:sp>
        <p:nvSpPr>
          <p:cNvPr id="5" name="Shape 2"/>
          <p:cNvSpPr/>
          <p:nvPr/>
        </p:nvSpPr>
        <p:spPr>
          <a:xfrm>
            <a:off x="801410" y="4756190"/>
            <a:ext cx="13027581" cy="650319"/>
          </a:xfrm>
          <a:prstGeom prst="rect">
            <a:avLst/>
          </a:prstGeom>
          <a:solidFill>
            <a:srgbClr val="FFFFFF">
              <a:alpha val="4000"/>
            </a:srgbClr>
          </a:solidFill>
          <a:ln/>
        </p:spPr>
      </p:sp>
      <p:sp>
        <p:nvSpPr>
          <p:cNvPr id="6" name="Text 3"/>
          <p:cNvSpPr/>
          <p:nvPr/>
        </p:nvSpPr>
        <p:spPr>
          <a:xfrm>
            <a:off x="1028462" y="4899898"/>
            <a:ext cx="2799397"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Level</a:t>
            </a:r>
            <a:endParaRPr lang="en-US" sz="1750" dirty="0"/>
          </a:p>
        </p:txBody>
      </p:sp>
      <p:sp>
        <p:nvSpPr>
          <p:cNvPr id="7" name="Text 4"/>
          <p:cNvSpPr/>
          <p:nvPr/>
        </p:nvSpPr>
        <p:spPr>
          <a:xfrm>
            <a:off x="4289108" y="4899898"/>
            <a:ext cx="2795588"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Speed</a:t>
            </a:r>
            <a:endParaRPr lang="en-US" sz="1750" dirty="0"/>
          </a:p>
        </p:txBody>
      </p:sp>
      <p:sp>
        <p:nvSpPr>
          <p:cNvPr id="8" name="Text 5"/>
          <p:cNvSpPr/>
          <p:nvPr/>
        </p:nvSpPr>
        <p:spPr>
          <a:xfrm>
            <a:off x="7545943" y="4899898"/>
            <a:ext cx="2795588"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Cost</a:t>
            </a:r>
            <a:endParaRPr lang="en-US" sz="1750" dirty="0"/>
          </a:p>
        </p:txBody>
      </p:sp>
      <p:sp>
        <p:nvSpPr>
          <p:cNvPr id="9" name="Text 6"/>
          <p:cNvSpPr/>
          <p:nvPr/>
        </p:nvSpPr>
        <p:spPr>
          <a:xfrm>
            <a:off x="10802779" y="4899898"/>
            <a:ext cx="2799397"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Capacity</a:t>
            </a:r>
            <a:endParaRPr lang="en-US" sz="1750" dirty="0"/>
          </a:p>
        </p:txBody>
      </p:sp>
      <p:sp>
        <p:nvSpPr>
          <p:cNvPr id="10" name="Shape 7"/>
          <p:cNvSpPr/>
          <p:nvPr/>
        </p:nvSpPr>
        <p:spPr>
          <a:xfrm>
            <a:off x="801410" y="5406509"/>
            <a:ext cx="13027581" cy="650319"/>
          </a:xfrm>
          <a:prstGeom prst="rect">
            <a:avLst/>
          </a:prstGeom>
          <a:solidFill>
            <a:srgbClr val="000000">
              <a:alpha val="4000"/>
            </a:srgbClr>
          </a:solidFill>
          <a:ln/>
        </p:spPr>
      </p:sp>
      <p:sp>
        <p:nvSpPr>
          <p:cNvPr id="11" name="Text 8"/>
          <p:cNvSpPr/>
          <p:nvPr/>
        </p:nvSpPr>
        <p:spPr>
          <a:xfrm>
            <a:off x="1028462" y="5550218"/>
            <a:ext cx="2799397"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Cache</a:t>
            </a:r>
            <a:endParaRPr lang="en-US" sz="1750" dirty="0"/>
          </a:p>
        </p:txBody>
      </p:sp>
      <p:sp>
        <p:nvSpPr>
          <p:cNvPr id="12" name="Text 9"/>
          <p:cNvSpPr/>
          <p:nvPr/>
        </p:nvSpPr>
        <p:spPr>
          <a:xfrm>
            <a:off x="4289108" y="5550218"/>
            <a:ext cx="2795588"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Fastest</a:t>
            </a:r>
            <a:endParaRPr lang="en-US" sz="1750" dirty="0"/>
          </a:p>
        </p:txBody>
      </p:sp>
      <p:sp>
        <p:nvSpPr>
          <p:cNvPr id="13" name="Text 10"/>
          <p:cNvSpPr/>
          <p:nvPr/>
        </p:nvSpPr>
        <p:spPr>
          <a:xfrm>
            <a:off x="7545943" y="5550218"/>
            <a:ext cx="2795588"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Highest</a:t>
            </a:r>
            <a:endParaRPr lang="en-US" sz="1750" dirty="0"/>
          </a:p>
        </p:txBody>
      </p:sp>
      <p:sp>
        <p:nvSpPr>
          <p:cNvPr id="14" name="Text 11"/>
          <p:cNvSpPr/>
          <p:nvPr/>
        </p:nvSpPr>
        <p:spPr>
          <a:xfrm>
            <a:off x="10802779" y="5550218"/>
            <a:ext cx="2799397"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Smallest</a:t>
            </a:r>
            <a:endParaRPr lang="en-US" sz="1750" dirty="0"/>
          </a:p>
        </p:txBody>
      </p:sp>
      <p:sp>
        <p:nvSpPr>
          <p:cNvPr id="15" name="Shape 12"/>
          <p:cNvSpPr/>
          <p:nvPr/>
        </p:nvSpPr>
        <p:spPr>
          <a:xfrm>
            <a:off x="801410" y="6056828"/>
            <a:ext cx="13027581" cy="650319"/>
          </a:xfrm>
          <a:prstGeom prst="rect">
            <a:avLst/>
          </a:prstGeom>
          <a:solidFill>
            <a:srgbClr val="FFFFFF">
              <a:alpha val="4000"/>
            </a:srgbClr>
          </a:solidFill>
          <a:ln/>
        </p:spPr>
      </p:sp>
      <p:sp>
        <p:nvSpPr>
          <p:cNvPr id="16" name="Text 13"/>
          <p:cNvSpPr/>
          <p:nvPr/>
        </p:nvSpPr>
        <p:spPr>
          <a:xfrm>
            <a:off x="1028462" y="6200537"/>
            <a:ext cx="2799397"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Main Memory</a:t>
            </a:r>
            <a:endParaRPr lang="en-US" sz="1750" dirty="0"/>
          </a:p>
        </p:txBody>
      </p:sp>
      <p:sp>
        <p:nvSpPr>
          <p:cNvPr id="17" name="Text 14"/>
          <p:cNvSpPr/>
          <p:nvPr/>
        </p:nvSpPr>
        <p:spPr>
          <a:xfrm>
            <a:off x="4289108" y="6200537"/>
            <a:ext cx="2795588"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Medium</a:t>
            </a:r>
            <a:endParaRPr lang="en-US" sz="1750" dirty="0"/>
          </a:p>
        </p:txBody>
      </p:sp>
      <p:sp>
        <p:nvSpPr>
          <p:cNvPr id="18" name="Text 15"/>
          <p:cNvSpPr/>
          <p:nvPr/>
        </p:nvSpPr>
        <p:spPr>
          <a:xfrm>
            <a:off x="7545943" y="6200537"/>
            <a:ext cx="2795588"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Medium</a:t>
            </a:r>
            <a:endParaRPr lang="en-US" sz="1750" dirty="0"/>
          </a:p>
        </p:txBody>
      </p:sp>
      <p:sp>
        <p:nvSpPr>
          <p:cNvPr id="19" name="Text 16"/>
          <p:cNvSpPr/>
          <p:nvPr/>
        </p:nvSpPr>
        <p:spPr>
          <a:xfrm>
            <a:off x="10802779" y="6200537"/>
            <a:ext cx="2799397"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Medium</a:t>
            </a:r>
            <a:endParaRPr lang="en-US" sz="1750" dirty="0"/>
          </a:p>
        </p:txBody>
      </p:sp>
      <p:sp>
        <p:nvSpPr>
          <p:cNvPr id="20" name="Shape 17"/>
          <p:cNvSpPr/>
          <p:nvPr/>
        </p:nvSpPr>
        <p:spPr>
          <a:xfrm>
            <a:off x="801410" y="6707148"/>
            <a:ext cx="13027581" cy="650319"/>
          </a:xfrm>
          <a:prstGeom prst="rect">
            <a:avLst/>
          </a:prstGeom>
          <a:solidFill>
            <a:srgbClr val="000000">
              <a:alpha val="4000"/>
            </a:srgbClr>
          </a:solidFill>
          <a:ln/>
        </p:spPr>
      </p:sp>
      <p:sp>
        <p:nvSpPr>
          <p:cNvPr id="21" name="Text 18"/>
          <p:cNvSpPr/>
          <p:nvPr/>
        </p:nvSpPr>
        <p:spPr>
          <a:xfrm>
            <a:off x="1028462" y="6850856"/>
            <a:ext cx="2799397"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Auxiliary Memory</a:t>
            </a:r>
            <a:endParaRPr lang="en-US" sz="1750" dirty="0"/>
          </a:p>
        </p:txBody>
      </p:sp>
      <p:sp>
        <p:nvSpPr>
          <p:cNvPr id="22" name="Text 19"/>
          <p:cNvSpPr/>
          <p:nvPr/>
        </p:nvSpPr>
        <p:spPr>
          <a:xfrm>
            <a:off x="4289108" y="6850856"/>
            <a:ext cx="2795588"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Slowest</a:t>
            </a:r>
            <a:endParaRPr lang="en-US" sz="1750" dirty="0"/>
          </a:p>
        </p:txBody>
      </p:sp>
      <p:sp>
        <p:nvSpPr>
          <p:cNvPr id="23" name="Text 20"/>
          <p:cNvSpPr/>
          <p:nvPr/>
        </p:nvSpPr>
        <p:spPr>
          <a:xfrm>
            <a:off x="7545943" y="6850856"/>
            <a:ext cx="2795588"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Lowest</a:t>
            </a:r>
            <a:endParaRPr lang="en-US" sz="1750" dirty="0"/>
          </a:p>
        </p:txBody>
      </p:sp>
      <p:sp>
        <p:nvSpPr>
          <p:cNvPr id="24" name="Text 21"/>
          <p:cNvSpPr/>
          <p:nvPr/>
        </p:nvSpPr>
        <p:spPr>
          <a:xfrm>
            <a:off x="10802779" y="6850856"/>
            <a:ext cx="2799397" cy="362903"/>
          </a:xfrm>
          <a:prstGeom prst="rect">
            <a:avLst/>
          </a:prstGeom>
          <a:noFill/>
          <a:ln/>
        </p:spPr>
        <p:txBody>
          <a:bodyPr wrap="non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Largest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981"/>
          </a:xfrm>
          <a:prstGeom prst="rect">
            <a:avLst/>
          </a:prstGeom>
        </p:spPr>
      </p:pic>
      <p:sp>
        <p:nvSpPr>
          <p:cNvPr id="3" name="Text 0"/>
          <p:cNvSpPr/>
          <p:nvPr/>
        </p:nvSpPr>
        <p:spPr>
          <a:xfrm>
            <a:off x="6161008" y="530066"/>
            <a:ext cx="4942880" cy="602218"/>
          </a:xfrm>
          <a:prstGeom prst="rect">
            <a:avLst/>
          </a:prstGeom>
          <a:noFill/>
          <a:ln/>
        </p:spPr>
        <p:txBody>
          <a:bodyPr wrap="none" lIns="0" tIns="0" rIns="0" bIns="0" rtlCol="0" anchor="t"/>
          <a:lstStyle/>
          <a:p>
            <a:pPr indent="0" marL="0">
              <a:lnSpc>
                <a:spcPts val="4700"/>
              </a:lnSpc>
              <a:buNone/>
            </a:pPr>
            <a:r>
              <a:rPr lang="en-US" sz="3750" b="1" dirty="0">
                <a:solidFill>
                  <a:srgbClr val="231971"/>
                </a:solidFill>
                <a:latin typeface="Outfit Extra Bold" pitchFamily="34" charset="0"/>
                <a:ea typeface="Outfit Extra Bold" pitchFamily="34" charset="-122"/>
                <a:cs typeface="Outfit Extra Bold" pitchFamily="34" charset="-120"/>
              </a:rPr>
              <a:t>Memory Management</a:t>
            </a:r>
            <a:endParaRPr lang="en-US" sz="3750" dirty="0"/>
          </a:p>
        </p:txBody>
      </p:sp>
      <p:pic>
        <p:nvPicPr>
          <p:cNvPr id="4" name="Image 1" descr="preencoded.png">    </p:cNvPr>
          <p:cNvPicPr>
            <a:picLocks noChangeAspect="1"/>
          </p:cNvPicPr>
          <p:nvPr/>
        </p:nvPicPr>
        <p:blipFill>
          <a:blip r:embed="rId2"/>
          <a:stretch>
            <a:fillRect/>
          </a:stretch>
        </p:blipFill>
        <p:spPr>
          <a:xfrm>
            <a:off x="6161008" y="1421368"/>
            <a:ext cx="481846" cy="481846"/>
          </a:xfrm>
          <a:prstGeom prst="rect">
            <a:avLst/>
          </a:prstGeom>
        </p:spPr>
      </p:pic>
      <p:sp>
        <p:nvSpPr>
          <p:cNvPr id="5" name="Text 1"/>
          <p:cNvSpPr/>
          <p:nvPr/>
        </p:nvSpPr>
        <p:spPr>
          <a:xfrm>
            <a:off x="6161008" y="2095857"/>
            <a:ext cx="2409468" cy="301228"/>
          </a:xfrm>
          <a:prstGeom prst="rect">
            <a:avLst/>
          </a:prstGeom>
          <a:noFill/>
          <a:ln/>
        </p:spPr>
        <p:txBody>
          <a:bodyPr wrap="none" lIns="0" tIns="0" rIns="0" bIns="0" rtlCol="0" anchor="t"/>
          <a:lstStyle/>
          <a:p>
            <a:pPr algn="l" indent="0" marL="0">
              <a:lnSpc>
                <a:spcPts val="2350"/>
              </a:lnSpc>
              <a:buNone/>
            </a:pPr>
            <a:r>
              <a:rPr lang="en-US" sz="1850" b="1" dirty="0">
                <a:solidFill>
                  <a:srgbClr val="2A2742"/>
                </a:solidFill>
                <a:latin typeface="Outfit Extra Bold" pitchFamily="34" charset="0"/>
                <a:ea typeface="Outfit Extra Bold" pitchFamily="34" charset="-122"/>
                <a:cs typeface="Outfit Extra Bold" pitchFamily="34" charset="-120"/>
              </a:rPr>
              <a:t>Allocation</a:t>
            </a:r>
            <a:endParaRPr lang="en-US" sz="1850" dirty="0"/>
          </a:p>
        </p:txBody>
      </p:sp>
      <p:sp>
        <p:nvSpPr>
          <p:cNvPr id="6" name="Text 2"/>
          <p:cNvSpPr/>
          <p:nvPr/>
        </p:nvSpPr>
        <p:spPr>
          <a:xfrm>
            <a:off x="6161008" y="2512695"/>
            <a:ext cx="7794784" cy="616744"/>
          </a:xfrm>
          <a:prstGeom prst="rect">
            <a:avLst/>
          </a:prstGeom>
          <a:noFill/>
          <a:ln/>
        </p:spPr>
        <p:txBody>
          <a:bodyPr wrap="square" lIns="0" tIns="0" rIns="0" bIns="0" rtlCol="0" anchor="t"/>
          <a:lstStyle/>
          <a:p>
            <a:pPr algn="l" indent="0" marL="0">
              <a:lnSpc>
                <a:spcPts val="2400"/>
              </a:lnSpc>
              <a:buNone/>
            </a:pPr>
            <a:r>
              <a:rPr lang="en-US" sz="1500" dirty="0">
                <a:solidFill>
                  <a:srgbClr val="2A2742"/>
                </a:solidFill>
                <a:latin typeface="Arimo" pitchFamily="34" charset="0"/>
                <a:ea typeface="Arimo" pitchFamily="34" charset="-122"/>
                <a:cs typeface="Arimo" pitchFamily="34" charset="-120"/>
              </a:rPr>
              <a:t>Memory management involves allocating memory space to processes and ensuring that each process has the required resources to execute.</a:t>
            </a:r>
            <a:endParaRPr lang="en-US" sz="1500" dirty="0"/>
          </a:p>
        </p:txBody>
      </p:sp>
      <p:pic>
        <p:nvPicPr>
          <p:cNvPr id="7" name="Image 2" descr="preencoded.png">    </p:cNvPr>
          <p:cNvPicPr>
            <a:picLocks noChangeAspect="1"/>
          </p:cNvPicPr>
          <p:nvPr/>
        </p:nvPicPr>
        <p:blipFill>
          <a:blip r:embed="rId3"/>
          <a:stretch>
            <a:fillRect/>
          </a:stretch>
        </p:blipFill>
        <p:spPr>
          <a:xfrm>
            <a:off x="6161008" y="3707606"/>
            <a:ext cx="481846" cy="481846"/>
          </a:xfrm>
          <a:prstGeom prst="rect">
            <a:avLst/>
          </a:prstGeom>
        </p:spPr>
      </p:pic>
      <p:sp>
        <p:nvSpPr>
          <p:cNvPr id="8" name="Text 3"/>
          <p:cNvSpPr/>
          <p:nvPr/>
        </p:nvSpPr>
        <p:spPr>
          <a:xfrm>
            <a:off x="6161008" y="4382095"/>
            <a:ext cx="2409468" cy="301228"/>
          </a:xfrm>
          <a:prstGeom prst="rect">
            <a:avLst/>
          </a:prstGeom>
          <a:noFill/>
          <a:ln/>
        </p:spPr>
        <p:txBody>
          <a:bodyPr wrap="none" lIns="0" tIns="0" rIns="0" bIns="0" rtlCol="0" anchor="t"/>
          <a:lstStyle/>
          <a:p>
            <a:pPr algn="l" indent="0" marL="0">
              <a:lnSpc>
                <a:spcPts val="2350"/>
              </a:lnSpc>
              <a:buNone/>
            </a:pPr>
            <a:r>
              <a:rPr lang="en-US" sz="1850" b="1" dirty="0">
                <a:solidFill>
                  <a:srgbClr val="2A2742"/>
                </a:solidFill>
                <a:latin typeface="Outfit Extra Bold" pitchFamily="34" charset="0"/>
                <a:ea typeface="Outfit Extra Bold" pitchFamily="34" charset="-122"/>
                <a:cs typeface="Outfit Extra Bold" pitchFamily="34" charset="-120"/>
              </a:rPr>
              <a:t>Protection</a:t>
            </a:r>
            <a:endParaRPr lang="en-US" sz="1850" dirty="0"/>
          </a:p>
        </p:txBody>
      </p:sp>
      <p:sp>
        <p:nvSpPr>
          <p:cNvPr id="9" name="Text 4"/>
          <p:cNvSpPr/>
          <p:nvPr/>
        </p:nvSpPr>
        <p:spPr>
          <a:xfrm>
            <a:off x="6161008" y="4798933"/>
            <a:ext cx="7794784" cy="616744"/>
          </a:xfrm>
          <a:prstGeom prst="rect">
            <a:avLst/>
          </a:prstGeom>
          <a:noFill/>
          <a:ln/>
        </p:spPr>
        <p:txBody>
          <a:bodyPr wrap="square" lIns="0" tIns="0" rIns="0" bIns="0" rtlCol="0" anchor="t"/>
          <a:lstStyle/>
          <a:p>
            <a:pPr algn="l" indent="0" marL="0">
              <a:lnSpc>
                <a:spcPts val="2400"/>
              </a:lnSpc>
              <a:buNone/>
            </a:pPr>
            <a:r>
              <a:rPr lang="en-US" sz="1500" dirty="0">
                <a:solidFill>
                  <a:srgbClr val="2A2742"/>
                </a:solidFill>
                <a:latin typeface="Arimo" pitchFamily="34" charset="0"/>
                <a:ea typeface="Arimo" pitchFamily="34" charset="-122"/>
                <a:cs typeface="Arimo" pitchFamily="34" charset="-120"/>
              </a:rPr>
              <a:t>Memory protection mechanisms prevent one process from accessing or modifying the memory space of another process, ensuring integrity and security.</a:t>
            </a:r>
            <a:endParaRPr lang="en-US" sz="1500" dirty="0"/>
          </a:p>
        </p:txBody>
      </p:sp>
      <p:pic>
        <p:nvPicPr>
          <p:cNvPr id="10" name="Image 3" descr="preencoded.png">    </p:cNvPr>
          <p:cNvPicPr>
            <a:picLocks noChangeAspect="1"/>
          </p:cNvPicPr>
          <p:nvPr/>
        </p:nvPicPr>
        <p:blipFill>
          <a:blip r:embed="rId4"/>
          <a:stretch>
            <a:fillRect/>
          </a:stretch>
        </p:blipFill>
        <p:spPr>
          <a:xfrm>
            <a:off x="6161008" y="5993844"/>
            <a:ext cx="481846" cy="481846"/>
          </a:xfrm>
          <a:prstGeom prst="rect">
            <a:avLst/>
          </a:prstGeom>
        </p:spPr>
      </p:pic>
      <p:sp>
        <p:nvSpPr>
          <p:cNvPr id="11" name="Text 5"/>
          <p:cNvSpPr/>
          <p:nvPr/>
        </p:nvSpPr>
        <p:spPr>
          <a:xfrm>
            <a:off x="6161008" y="6668333"/>
            <a:ext cx="2409468" cy="301228"/>
          </a:xfrm>
          <a:prstGeom prst="rect">
            <a:avLst/>
          </a:prstGeom>
          <a:noFill/>
          <a:ln/>
        </p:spPr>
        <p:txBody>
          <a:bodyPr wrap="none" lIns="0" tIns="0" rIns="0" bIns="0" rtlCol="0" anchor="t"/>
          <a:lstStyle/>
          <a:p>
            <a:pPr algn="l" indent="0" marL="0">
              <a:lnSpc>
                <a:spcPts val="2350"/>
              </a:lnSpc>
              <a:buNone/>
            </a:pPr>
            <a:r>
              <a:rPr lang="en-US" sz="1850" b="1" dirty="0">
                <a:solidFill>
                  <a:srgbClr val="2A2742"/>
                </a:solidFill>
                <a:latin typeface="Outfit Extra Bold" pitchFamily="34" charset="0"/>
                <a:ea typeface="Outfit Extra Bold" pitchFamily="34" charset="-122"/>
                <a:cs typeface="Outfit Extra Bold" pitchFamily="34" charset="-120"/>
              </a:rPr>
              <a:t>Sharing</a:t>
            </a:r>
            <a:endParaRPr lang="en-US" sz="1850" dirty="0"/>
          </a:p>
        </p:txBody>
      </p:sp>
      <p:sp>
        <p:nvSpPr>
          <p:cNvPr id="12" name="Text 6"/>
          <p:cNvSpPr/>
          <p:nvPr/>
        </p:nvSpPr>
        <p:spPr>
          <a:xfrm>
            <a:off x="6161008" y="7085171"/>
            <a:ext cx="7794784" cy="616744"/>
          </a:xfrm>
          <a:prstGeom prst="rect">
            <a:avLst/>
          </a:prstGeom>
          <a:noFill/>
          <a:ln/>
        </p:spPr>
        <p:txBody>
          <a:bodyPr wrap="square" lIns="0" tIns="0" rIns="0" bIns="0" rtlCol="0" anchor="t"/>
          <a:lstStyle/>
          <a:p>
            <a:pPr algn="l" indent="0" marL="0">
              <a:lnSpc>
                <a:spcPts val="2400"/>
              </a:lnSpc>
              <a:buNone/>
            </a:pPr>
            <a:r>
              <a:rPr lang="en-US" sz="1500" dirty="0">
                <a:solidFill>
                  <a:srgbClr val="2A2742"/>
                </a:solidFill>
                <a:latin typeface="Arimo" pitchFamily="34" charset="0"/>
                <a:ea typeface="Arimo" pitchFamily="34" charset="-122"/>
                <a:cs typeface="Arimo" pitchFamily="34" charset="-120"/>
              </a:rPr>
              <a:t>Memory sharing allows multiple processes to access and modify the same memory locations, enabling efficient resource utilization and communication between processes.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65935"/>
            <a:ext cx="7179112"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DMA and Memory Mapping</a:t>
            </a:r>
            <a:endParaRPr lang="en-US" sz="4450" dirty="0"/>
          </a:p>
        </p:txBody>
      </p:sp>
      <p:sp>
        <p:nvSpPr>
          <p:cNvPr id="4" name="Shape 1"/>
          <p:cNvSpPr/>
          <p:nvPr/>
        </p:nvSpPr>
        <p:spPr>
          <a:xfrm>
            <a:off x="6280190" y="3070027"/>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6468904" y="3155037"/>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7017306" y="307002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DMA</a:t>
            </a:r>
            <a:endParaRPr lang="en-US" sz="2200" dirty="0"/>
          </a:p>
        </p:txBody>
      </p:sp>
      <p:sp>
        <p:nvSpPr>
          <p:cNvPr id="7" name="Text 4"/>
          <p:cNvSpPr/>
          <p:nvPr/>
        </p:nvSpPr>
        <p:spPr>
          <a:xfrm>
            <a:off x="7017306" y="3560445"/>
            <a:ext cx="2927747" cy="290322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Direct Memory Access (DMA) enables peripheral devices to directly access main memory without involving the CPU, reducing the CPU's workload and improving data transfer performance.</a:t>
            </a:r>
            <a:endParaRPr lang="en-US" sz="1750" dirty="0"/>
          </a:p>
        </p:txBody>
      </p:sp>
      <p:sp>
        <p:nvSpPr>
          <p:cNvPr id="8" name="Shape 5"/>
          <p:cNvSpPr/>
          <p:nvPr/>
        </p:nvSpPr>
        <p:spPr>
          <a:xfrm>
            <a:off x="10171867" y="3070027"/>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10329029" y="3155037"/>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10908983" y="307002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Memory Mapping</a:t>
            </a:r>
            <a:endParaRPr lang="en-US" sz="2200" dirty="0"/>
          </a:p>
        </p:txBody>
      </p:sp>
      <p:sp>
        <p:nvSpPr>
          <p:cNvPr id="11" name="Text 8"/>
          <p:cNvSpPr/>
          <p:nvPr/>
        </p:nvSpPr>
        <p:spPr>
          <a:xfrm>
            <a:off x="10908983" y="3560445"/>
            <a:ext cx="2927747" cy="254031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Memory mapping assigns unique addresses to both physical and virtual memory locations, facilitating efficient access and management of memory resources within the system.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2024-10-04T07:16:13Z</dcterms:created>
  <dcterms:modified xsi:type="dcterms:W3CDTF">2024-10-04T07:16:13Z</dcterms:modified>
</cp:coreProperties>
</file>